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29"/>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16" r:id="rId64"/>
    <p:sldId id="317" r:id="rId65"/>
    <p:sldId id="380" r:id="rId66"/>
    <p:sldId id="379" r:id="rId67"/>
    <p:sldId id="319" r:id="rId68"/>
    <p:sldId id="320" r:id="rId69"/>
    <p:sldId id="318" r:id="rId70"/>
    <p:sldId id="381" r:id="rId71"/>
    <p:sldId id="382" r:id="rId72"/>
    <p:sldId id="321" r:id="rId73"/>
    <p:sldId id="383" r:id="rId74"/>
    <p:sldId id="384"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88" r:id="rId89"/>
    <p:sldId id="389" r:id="rId90"/>
    <p:sldId id="335" r:id="rId91"/>
    <p:sldId id="336" r:id="rId92"/>
    <p:sldId id="337" r:id="rId93"/>
    <p:sldId id="385" r:id="rId94"/>
    <p:sldId id="386" r:id="rId95"/>
    <p:sldId id="387" r:id="rId96"/>
    <p:sldId id="339" r:id="rId97"/>
    <p:sldId id="340" r:id="rId98"/>
    <p:sldId id="341" r:id="rId99"/>
    <p:sldId id="342" r:id="rId100"/>
    <p:sldId id="343" r:id="rId101"/>
    <p:sldId id="344" r:id="rId102"/>
    <p:sldId id="345" r:id="rId103"/>
    <p:sldId id="346" r:id="rId104"/>
    <p:sldId id="347" r:id="rId105"/>
    <p:sldId id="348" r:id="rId106"/>
    <p:sldId id="350" r:id="rId107"/>
    <p:sldId id="390" r:id="rId108"/>
    <p:sldId id="351" r:id="rId109"/>
    <p:sldId id="352" r:id="rId110"/>
    <p:sldId id="353" r:id="rId111"/>
    <p:sldId id="355" r:id="rId112"/>
    <p:sldId id="356" r:id="rId113"/>
    <p:sldId id="391" r:id="rId114"/>
    <p:sldId id="357" r:id="rId115"/>
    <p:sldId id="358" r:id="rId116"/>
    <p:sldId id="360" r:id="rId117"/>
    <p:sldId id="362" r:id="rId118"/>
    <p:sldId id="363" r:id="rId119"/>
    <p:sldId id="364" r:id="rId120"/>
    <p:sldId id="365" r:id="rId121"/>
    <p:sldId id="366" r:id="rId122"/>
    <p:sldId id="367" r:id="rId123"/>
    <p:sldId id="368" r:id="rId124"/>
    <p:sldId id="371" r:id="rId125"/>
    <p:sldId id="369" r:id="rId126"/>
    <p:sldId id="370" r:id="rId127"/>
    <p:sldId id="378"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40"/>
    <p:restoredTop sz="84624"/>
  </p:normalViewPr>
  <p:slideViewPr>
    <p:cSldViewPr snapToGrid="0">
      <p:cViewPr varScale="1">
        <p:scale>
          <a:sx n="134" d="100"/>
          <a:sy n="134" d="100"/>
        </p:scale>
        <p:origin x="2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64</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66</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pushes out fake sample while we also push out real sample. The whole purpose of this is to discriminate and find the real one versus the fake. </a:t>
            </a:r>
          </a:p>
          <a:p>
            <a:endParaRPr lang="en-US" dirty="0"/>
          </a:p>
          <a:p>
            <a:r>
              <a:rPr lang="en-US" dirty="0"/>
              <a:t>Once this is found it will then be passed into the loss function. </a:t>
            </a:r>
          </a:p>
          <a:p>
            <a:endParaRPr lang="en-US" dirty="0"/>
          </a:p>
          <a:p>
            <a:r>
              <a:rPr lang="en-US" dirty="0"/>
              <a:t>Afterward, the loss will be passed into the GAN so it will know how close it is to looking real so that it may attempt to pass itself off as </a:t>
            </a:r>
            <a:r>
              <a:rPr lang="en-US" dirty="0" err="1"/>
              <a:t>indistinquishable</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79</a:t>
            </a:fld>
            <a:endParaRPr lang="en-US"/>
          </a:p>
        </p:txBody>
      </p:sp>
    </p:spTree>
    <p:extLst>
      <p:ext uri="{BB962C8B-B14F-4D97-AF65-F5344CB8AC3E}">
        <p14:creationId xmlns:p14="http://schemas.microsoft.com/office/powerpoint/2010/main" val="2009219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Many researchers has looked into fine-tuning BERT for sentiment analysis as it a very advanced NLP model that would be beneficial</a:t>
            </a:r>
          </a:p>
        </p:txBody>
      </p:sp>
      <p:sp>
        <p:nvSpPr>
          <p:cNvPr id="4" name="Slide Number Placeholder 3"/>
          <p:cNvSpPr>
            <a:spLocks noGrp="1"/>
          </p:cNvSpPr>
          <p:nvPr>
            <p:ph type="sldNum" sz="quarter" idx="5"/>
          </p:nvPr>
        </p:nvSpPr>
        <p:spPr/>
        <p:txBody>
          <a:bodyPr/>
          <a:lstStyle/>
          <a:p>
            <a:fld id="{92622126-2AF0-D64E-ABE6-F7F79B01F13C}" type="slidenum">
              <a:rPr lang="en-US" smtClean="0"/>
              <a:t>81</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102</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104</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106</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AF10-1EF7-2F4F-2B84-01E1939AE96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40BB4E11-C9C0-7361-E808-DC5C76EE4DD8}"/>
              </a:ext>
            </a:extLst>
          </p:cNvPr>
          <p:cNvSpPr>
            <a:spLocks noGrp="1"/>
          </p:cNvSpPr>
          <p:nvPr>
            <p:ph idx="1"/>
          </p:nvPr>
        </p:nvSpPr>
        <p:spPr/>
        <p:txBody>
          <a:bodyPr/>
          <a:lstStyle/>
          <a:p>
            <a:r>
              <a:rPr lang="en-US" dirty="0"/>
              <a:t>Transfer learning is a technique in machine learning where a model developed for a particular task is reused as the starting point for a model on a second task. </a:t>
            </a:r>
          </a:p>
          <a:p>
            <a:r>
              <a:rPr lang="en-US" dirty="0"/>
              <a:t>It leverages knowledge gained from one domain to improve learning in another domain, often leading to faster convergence and better performance, </a:t>
            </a:r>
          </a:p>
          <a:p>
            <a:r>
              <a:rPr lang="en-US" dirty="0"/>
              <a:t>This is helpful especially when the target domain has limited data.</a:t>
            </a:r>
          </a:p>
          <a:p>
            <a:pPr marL="0" indent="0">
              <a:buNone/>
            </a:pPr>
            <a:r>
              <a:rPr lang="en-US" dirty="0"/>
              <a:t>Hold that thought!! We will see how this all ties in with our coming topic in a few slides</a:t>
            </a:r>
          </a:p>
        </p:txBody>
      </p:sp>
    </p:spTree>
    <p:extLst>
      <p:ext uri="{BB962C8B-B14F-4D97-AF65-F5344CB8AC3E}">
        <p14:creationId xmlns:p14="http://schemas.microsoft.com/office/powerpoint/2010/main" val="1537916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dirty="0"/>
              <a:t>Initialization</a:t>
            </a:r>
            <a:r>
              <a:rPr lang="en-US" sz="1400" dirty="0"/>
              <a:t>: Pre-train the neural network using the expert demonstration data.</a:t>
            </a:r>
          </a:p>
          <a:p>
            <a:pPr>
              <a:lnSpc>
                <a:spcPct val="110000"/>
              </a:lnSpc>
            </a:pPr>
            <a:r>
              <a:rPr lang="en-US" sz="1400" b="1" dirty="0"/>
              <a:t>Loss Function</a:t>
            </a:r>
            <a:r>
              <a:rPr lang="en-US" sz="1400" dirty="0"/>
              <a:t>: Combines supervised learning loss from demonstrations with reinforcement learning loss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A033-4262-7E34-35E5-FE5BC716D7FA}"/>
              </a:ext>
            </a:extLst>
          </p:cNvPr>
          <p:cNvSpPr>
            <a:spLocks noGrp="1"/>
          </p:cNvSpPr>
          <p:nvPr>
            <p:ph type="title"/>
          </p:nvPr>
        </p:nvSpPr>
        <p:spPr/>
        <p:txBody>
          <a:bodyPr/>
          <a:lstStyle/>
          <a:p>
            <a:r>
              <a:rPr lang="en-US" dirty="0"/>
              <a:t>Transfer Learning and </a:t>
            </a:r>
            <a:r>
              <a:rPr lang="en-US" dirty="0" err="1"/>
              <a:t>DQfDs</a:t>
            </a:r>
            <a:r>
              <a:rPr lang="en-US" dirty="0"/>
              <a:t>…</a:t>
            </a:r>
          </a:p>
        </p:txBody>
      </p:sp>
      <p:sp>
        <p:nvSpPr>
          <p:cNvPr id="3" name="Content Placeholder 2">
            <a:extLst>
              <a:ext uri="{FF2B5EF4-FFF2-40B4-BE49-F238E27FC236}">
                <a16:creationId xmlns:a16="http://schemas.microsoft.com/office/drawing/2014/main" id="{C222E95C-C833-145E-F7EA-CED6D30532B7}"/>
              </a:ext>
            </a:extLst>
          </p:cNvPr>
          <p:cNvSpPr>
            <a:spLocks noGrp="1"/>
          </p:cNvSpPr>
          <p:nvPr>
            <p:ph idx="1"/>
          </p:nvPr>
        </p:nvSpPr>
        <p:spPr/>
        <p:txBody>
          <a:bodyPr>
            <a:normAutofit fontScale="85000" lnSpcReduction="20000"/>
          </a:bodyPr>
          <a:lstStyle/>
          <a:p>
            <a:r>
              <a:rPr lang="en-US" dirty="0"/>
              <a:t>Transfer learning in </a:t>
            </a:r>
            <a:r>
              <a:rPr lang="en-US" dirty="0" err="1"/>
              <a:t>DQfD</a:t>
            </a:r>
            <a:r>
              <a:rPr lang="en-US" dirty="0"/>
              <a:t> can enhance the efficiency and effectiveness of the learning process by leveraging pre-trained models and expert demonstrations. </a:t>
            </a:r>
          </a:p>
          <a:p>
            <a:r>
              <a:rPr lang="en-US" dirty="0"/>
              <a:t> We can utilize models trained on similar tasks or environments as the starting point. </a:t>
            </a:r>
          </a:p>
          <a:p>
            <a:r>
              <a:rPr lang="en-US" dirty="0"/>
              <a:t>This can provide a robust initial policy, reducing the learning time and improving stability.</a:t>
            </a:r>
          </a:p>
          <a:p>
            <a:r>
              <a:rPr lang="en-US" dirty="0"/>
              <a:t>In our case we will use minimax for our expert data</a:t>
            </a:r>
          </a:p>
          <a:p>
            <a:r>
              <a:rPr lang="en-US" dirty="0"/>
              <a:t>We can integrate expert demonstrations from the source task to guide the learning process in the target task. </a:t>
            </a:r>
          </a:p>
          <a:p>
            <a:r>
              <a:rPr lang="en-US" dirty="0"/>
              <a:t>These demonstrations can provide valuable insights into optimal policies, helping the agent learn more effectively.</a:t>
            </a:r>
          </a:p>
          <a:p>
            <a:r>
              <a:rPr lang="en-US" dirty="0"/>
              <a:t>Fine-tune the pre-trained algorithm/model on the new task using the target domain data. </a:t>
            </a:r>
          </a:p>
          <a:p>
            <a:r>
              <a:rPr lang="en-US" dirty="0"/>
              <a:t>This allows the model to adapt to the specific nuances of the new task while retaining useful knowledge from the source task.</a:t>
            </a:r>
          </a:p>
          <a:p>
            <a:endParaRPr lang="en-US" dirty="0"/>
          </a:p>
        </p:txBody>
      </p:sp>
    </p:spTree>
    <p:extLst>
      <p:ext uri="{BB962C8B-B14F-4D97-AF65-F5344CB8AC3E}">
        <p14:creationId xmlns:p14="http://schemas.microsoft.com/office/powerpoint/2010/main" val="4740675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0000" lnSpcReduction="20000"/>
          </a:bodyPr>
          <a:lstStyle/>
          <a:p>
            <a:r>
              <a:rPr lang="en-US" dirty="0"/>
              <a:t>Ensure your entire environment is set up properly</a:t>
            </a:r>
          </a:p>
          <a:p>
            <a:r>
              <a:rPr lang="en-US" dirty="0"/>
              <a:t>Load Yesterday's </a:t>
            </a:r>
            <a:r>
              <a:rPr lang="en-US" dirty="0" err="1"/>
              <a:t>GiitHub</a:t>
            </a:r>
            <a:r>
              <a:rPr lang="en-US" dirty="0"/>
              <a:t> Repository, we have made a </a:t>
            </a:r>
            <a:r>
              <a:rPr lang="en-US"/>
              <a:t>few updates</a:t>
            </a:r>
            <a:endParaRPr lang="en-US" dirty="0"/>
          </a:p>
          <a:p>
            <a:pPr lvl="1"/>
            <a:r>
              <a:rPr lang="en-US" dirty="0"/>
              <a:t>https://</a:t>
            </a:r>
            <a:r>
              <a:rPr lang="en-US" dirty="0" err="1"/>
              <a:t>github.com</a:t>
            </a:r>
            <a:r>
              <a:rPr lang="en-US" dirty="0"/>
              <a:t>/</a:t>
            </a:r>
            <a:r>
              <a:rPr lang="en-US" dirty="0" err="1"/>
              <a:t>tylerjustinjackson</a:t>
            </a:r>
            <a:r>
              <a:rPr lang="en-US" dirty="0"/>
              <a:t>/RL-Workshop-ITL/tree/main</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(ANNs) draw immense inspiration from biological Neurons</a:t>
            </a:r>
          </a:p>
          <a:p>
            <a:r>
              <a:rPr lang="en-US" b="1" dirty="0"/>
              <a:t>Neurons</a:t>
            </a:r>
            <a:r>
              <a:rPr lang="en-US" dirty="0"/>
              <a:t> contain a nucleus, receive signals from other neurons, and form junctions together</a:t>
            </a:r>
          </a:p>
          <a:p>
            <a:r>
              <a:rPr lang="en-US" dirty="0"/>
              <a:t>Similarly, ANNs mimic the information processing of biological neurons by using function weights and parameters to extract grouping within the environment </a:t>
            </a:r>
          </a:p>
          <a:p>
            <a:r>
              <a:rPr lang="en-US" dirty="0"/>
              <a:t>This allows the Network to make generalizations from the environment without being train on specific cases within explicit training on the scenario</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r>
              <a:rPr lang="en-US" dirty="0"/>
              <a:t>A neural network with multiple hidden layers, enabling the learning of hierarchical representations</a:t>
            </a:r>
          </a:p>
          <a:p>
            <a:r>
              <a:rPr lang="en-US" dirty="0"/>
              <a:t>This allows for the model to make abstract and complex representations of the input data as information flows deeper into the network</a:t>
            </a:r>
          </a:p>
          <a:p>
            <a:pPr marL="0" indent="0">
              <a:buNone/>
            </a:pPr>
            <a:endParaRPr lang="en-US" dirty="0"/>
          </a:p>
          <a:p>
            <a:pPr marL="0" indent="0">
              <a:buNone/>
            </a:pPr>
            <a:endParaRPr lang="en-US" dirty="0"/>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A5C-3ED0-5237-C129-90F3FD432DC7}"/>
              </a:ext>
            </a:extLst>
          </p:cNvPr>
          <p:cNvSpPr>
            <a:spLocks noGrp="1"/>
          </p:cNvSpPr>
          <p:nvPr>
            <p:ph type="title"/>
          </p:nvPr>
        </p:nvSpPr>
        <p:spPr/>
        <p:txBody>
          <a:bodyPr/>
          <a:lstStyle/>
          <a:p>
            <a:r>
              <a:rPr lang="en-US" dirty="0"/>
              <a:t>Hierarchical Feature Representation </a:t>
            </a:r>
          </a:p>
        </p:txBody>
      </p:sp>
      <p:sp>
        <p:nvSpPr>
          <p:cNvPr id="3" name="Content Placeholder 2">
            <a:extLst>
              <a:ext uri="{FF2B5EF4-FFF2-40B4-BE49-F238E27FC236}">
                <a16:creationId xmlns:a16="http://schemas.microsoft.com/office/drawing/2014/main" id="{237D15DD-D568-E3D9-97AD-34CB1682AE28}"/>
              </a:ext>
            </a:extLst>
          </p:cNvPr>
          <p:cNvSpPr>
            <a:spLocks noGrp="1"/>
          </p:cNvSpPr>
          <p:nvPr>
            <p:ph idx="1"/>
          </p:nvPr>
        </p:nvSpPr>
        <p:spPr/>
        <p:txBody>
          <a:bodyPr/>
          <a:lstStyle/>
          <a:p>
            <a:r>
              <a:rPr lang="en-US" dirty="0"/>
              <a:t>Each layer in a deep network extracts features from the output of the previous layer</a:t>
            </a:r>
          </a:p>
          <a:p>
            <a:r>
              <a:rPr lang="en-US" dirty="0"/>
              <a:t>The more layers added into the network, the better the abstraction will be given the right rewards or parameters</a:t>
            </a:r>
          </a:p>
          <a:p>
            <a:r>
              <a:rPr lang="en-US" dirty="0"/>
              <a:t>Lower layers may detect simple patterns like edges in images</a:t>
            </a:r>
          </a:p>
          <a:p>
            <a:r>
              <a:rPr lang="en-US" dirty="0"/>
              <a:t>Higher layers combine the patterns from lower layers to recognize more complex structures such as an entire object</a:t>
            </a:r>
          </a:p>
        </p:txBody>
      </p:sp>
    </p:spTree>
    <p:extLst>
      <p:ext uri="{BB962C8B-B14F-4D97-AF65-F5344CB8AC3E}">
        <p14:creationId xmlns:p14="http://schemas.microsoft.com/office/powerpoint/2010/main" val="2676496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DA40-B8BD-9B36-8248-340FA994694C}"/>
              </a:ext>
            </a:extLst>
          </p:cNvPr>
          <p:cNvSpPr>
            <a:spLocks noGrp="1"/>
          </p:cNvSpPr>
          <p:nvPr>
            <p:ph type="title"/>
          </p:nvPr>
        </p:nvSpPr>
        <p:spPr/>
        <p:txBody>
          <a:bodyPr/>
          <a:lstStyle/>
          <a:p>
            <a:r>
              <a:rPr lang="en-US" dirty="0"/>
              <a:t>Non-linear Activation Functions</a:t>
            </a:r>
          </a:p>
        </p:txBody>
      </p:sp>
      <p:sp>
        <p:nvSpPr>
          <p:cNvPr id="3" name="Content Placeholder 2">
            <a:extLst>
              <a:ext uri="{FF2B5EF4-FFF2-40B4-BE49-F238E27FC236}">
                <a16:creationId xmlns:a16="http://schemas.microsoft.com/office/drawing/2014/main" id="{151DE763-7B21-0E57-E397-1844E397DCA8}"/>
              </a:ext>
            </a:extLst>
          </p:cNvPr>
          <p:cNvSpPr>
            <a:spLocks noGrp="1"/>
          </p:cNvSpPr>
          <p:nvPr>
            <p:ph idx="1"/>
          </p:nvPr>
        </p:nvSpPr>
        <p:spPr/>
        <p:txBody>
          <a:bodyPr/>
          <a:lstStyle/>
          <a:p>
            <a:r>
              <a:rPr lang="en-US" dirty="0"/>
              <a:t>Deep networks rely on non-linear activation functions (</a:t>
            </a:r>
            <a:r>
              <a:rPr lang="en-US" dirty="0" err="1"/>
              <a:t>ReLU</a:t>
            </a:r>
            <a:r>
              <a:rPr lang="en-US" dirty="0"/>
              <a:t>, sigmoid, tanh) to introduce non-linearity into the network.</a:t>
            </a:r>
          </a:p>
          <a:p>
            <a:r>
              <a:rPr lang="en-US" dirty="0"/>
              <a:t>This allows them to approximate complex mappings between inputs and outputs</a:t>
            </a:r>
          </a:p>
          <a:p>
            <a:r>
              <a:rPr lang="en-US" dirty="0"/>
              <a:t>By leveraging multiple layers, deep networks excel in learning hierarchical abstractions from data without being trained on it explicitly</a:t>
            </a:r>
          </a:p>
        </p:txBody>
      </p:sp>
    </p:spTree>
    <p:extLst>
      <p:ext uri="{BB962C8B-B14F-4D97-AF65-F5344CB8AC3E}">
        <p14:creationId xmlns:p14="http://schemas.microsoft.com/office/powerpoint/2010/main" val="1749777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 Overview and Architecture</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normAutofit lnSpcReduction="10000"/>
          </a:bodyPr>
          <a:lstStyle/>
          <a:p>
            <a:pPr marL="0" indent="0">
              <a:buNone/>
            </a:pPr>
            <a:r>
              <a:rPr lang="en-US" b="1" dirty="0"/>
              <a:t>Overview</a:t>
            </a:r>
            <a:r>
              <a:rPr lang="en-US" dirty="0"/>
              <a:t>: Neural Networks use forward propagation to process input data through the network’s layers to make predictions or produce outputs</a:t>
            </a:r>
          </a:p>
          <a:p>
            <a:r>
              <a:rPr lang="en-US" dirty="0"/>
              <a:t>Input layer:</a:t>
            </a:r>
          </a:p>
          <a:p>
            <a:pPr lvl="1"/>
            <a:r>
              <a:rPr lang="en-US" dirty="0"/>
              <a:t>The process starts with input data which can be any type of structured data such as an image, text, etc. </a:t>
            </a:r>
          </a:p>
          <a:p>
            <a:r>
              <a:rPr lang="en-US" dirty="0"/>
              <a:t>Weights and Biases:</a:t>
            </a:r>
          </a:p>
          <a:p>
            <a:pPr lvl="1"/>
            <a:r>
              <a:rPr lang="en-US" dirty="0"/>
              <a:t>Each input is associated with a weight. These weights determine the importance of each input in the network’s decision-making process</a:t>
            </a:r>
          </a:p>
          <a:p>
            <a:pPr lvl="1"/>
            <a:r>
              <a:rPr lang="en-US" dirty="0"/>
              <a:t>Each neuron in a layer typically has a bias term which allows the network to adjust the output independently of the input</a:t>
            </a:r>
          </a:p>
          <a:p>
            <a:endParaRPr lang="en-US" dirty="0"/>
          </a:p>
        </p:txBody>
      </p:sp>
    </p:spTree>
    <p:extLst>
      <p:ext uri="{BB962C8B-B14F-4D97-AF65-F5344CB8AC3E}">
        <p14:creationId xmlns:p14="http://schemas.microsoft.com/office/powerpoint/2010/main" val="1031216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DAFA-38ED-A994-9AD9-90485F021FEF}"/>
              </a:ext>
            </a:extLst>
          </p:cNvPr>
          <p:cNvSpPr>
            <a:spLocks noGrp="1"/>
          </p:cNvSpPr>
          <p:nvPr>
            <p:ph type="title"/>
          </p:nvPr>
        </p:nvSpPr>
        <p:spPr/>
        <p:txBody>
          <a:bodyPr/>
          <a:lstStyle/>
          <a:p>
            <a:r>
              <a:rPr lang="en-US" dirty="0"/>
              <a:t>Forward Propagation (Hidden Layers)</a:t>
            </a:r>
          </a:p>
        </p:txBody>
      </p:sp>
      <p:sp>
        <p:nvSpPr>
          <p:cNvPr id="3" name="Content Placeholder 2">
            <a:extLst>
              <a:ext uri="{FF2B5EF4-FFF2-40B4-BE49-F238E27FC236}">
                <a16:creationId xmlns:a16="http://schemas.microsoft.com/office/drawing/2014/main" id="{19EE1452-D8A2-9060-D2A0-D3D669AB65F4}"/>
              </a:ext>
            </a:extLst>
          </p:cNvPr>
          <p:cNvSpPr>
            <a:spLocks noGrp="1"/>
          </p:cNvSpPr>
          <p:nvPr>
            <p:ph idx="1"/>
          </p:nvPr>
        </p:nvSpPr>
        <p:spPr/>
        <p:txBody>
          <a:bodyPr/>
          <a:lstStyle/>
          <a:p>
            <a:r>
              <a:rPr lang="en-US" dirty="0"/>
              <a:t>In each hidden layer, the weighted sum of the inputs is computed.</a:t>
            </a:r>
          </a:p>
          <a:p>
            <a:r>
              <a:rPr lang="en-US" dirty="0"/>
              <a:t>This step aggregates the information from the previous layer</a:t>
            </a:r>
          </a:p>
          <a:p>
            <a:r>
              <a:rPr lang="en-US" dirty="0"/>
              <a:t>The result of the summation is then passed through an activation function which, as mentioned earlier, introduces non-linearity into the network</a:t>
            </a:r>
          </a:p>
          <a:p>
            <a:r>
              <a:rPr lang="en-US" dirty="0"/>
              <a:t>This process is what powers the complex pattern finding we see in Neural Networks</a:t>
            </a:r>
          </a:p>
        </p:txBody>
      </p:sp>
    </p:spTree>
    <p:extLst>
      <p:ext uri="{BB962C8B-B14F-4D97-AF65-F5344CB8AC3E}">
        <p14:creationId xmlns:p14="http://schemas.microsoft.com/office/powerpoint/2010/main" val="1122091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B74A-2967-0A53-A078-D7E3415BD83F}"/>
              </a:ext>
            </a:extLst>
          </p:cNvPr>
          <p:cNvSpPr>
            <a:spLocks noGrp="1"/>
          </p:cNvSpPr>
          <p:nvPr>
            <p:ph type="title"/>
          </p:nvPr>
        </p:nvSpPr>
        <p:spPr/>
        <p:txBody>
          <a:bodyPr/>
          <a:lstStyle/>
          <a:p>
            <a:r>
              <a:rPr lang="en-US" dirty="0"/>
              <a:t>Output Layer (Forward Propagation)</a:t>
            </a:r>
          </a:p>
        </p:txBody>
      </p:sp>
      <p:sp>
        <p:nvSpPr>
          <p:cNvPr id="3" name="Content Placeholder 2">
            <a:extLst>
              <a:ext uri="{FF2B5EF4-FFF2-40B4-BE49-F238E27FC236}">
                <a16:creationId xmlns:a16="http://schemas.microsoft.com/office/drawing/2014/main" id="{4B5CA930-F065-7992-4F70-A4302AAE4CFF}"/>
              </a:ext>
            </a:extLst>
          </p:cNvPr>
          <p:cNvSpPr>
            <a:spLocks noGrp="1"/>
          </p:cNvSpPr>
          <p:nvPr>
            <p:ph idx="1"/>
          </p:nvPr>
        </p:nvSpPr>
        <p:spPr/>
        <p:txBody>
          <a:bodyPr/>
          <a:lstStyle/>
          <a:p>
            <a:r>
              <a:rPr lang="en-US" dirty="0"/>
              <a:t>The final output of the network is generated based on the activation of the output layer neurons</a:t>
            </a:r>
          </a:p>
          <a:p>
            <a:r>
              <a:rPr lang="en-US" dirty="0"/>
              <a:t>This output could be a class label, a numerical value, or a probability distribution/</a:t>
            </a:r>
            <a:r>
              <a:rPr lang="en-US" dirty="0" err="1"/>
              <a:t>classicification</a:t>
            </a:r>
            <a:endParaRPr lang="en-US" dirty="0"/>
          </a:p>
        </p:txBody>
      </p:sp>
    </p:spTree>
    <p:extLst>
      <p:ext uri="{BB962C8B-B14F-4D97-AF65-F5344CB8AC3E}">
        <p14:creationId xmlns:p14="http://schemas.microsoft.com/office/powerpoint/2010/main" val="811102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7" name="Rectangle 1333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A046B6-91EA-6D50-3890-B079BDE85272}"/>
              </a:ext>
            </a:extLst>
          </p:cNvPr>
          <p:cNvSpPr>
            <a:spLocks noGrp="1"/>
          </p:cNvSpPr>
          <p:nvPr>
            <p:ph type="title"/>
          </p:nvPr>
        </p:nvSpPr>
        <p:spPr>
          <a:xfrm>
            <a:off x="1077364" y="720435"/>
            <a:ext cx="4140096" cy="1507375"/>
          </a:xfrm>
        </p:spPr>
        <p:txBody>
          <a:bodyPr>
            <a:normAutofit/>
          </a:bodyPr>
          <a:lstStyle/>
          <a:p>
            <a:pPr>
              <a:lnSpc>
                <a:spcPct val="100000"/>
              </a:lnSpc>
            </a:pPr>
            <a:r>
              <a:rPr lang="en-US" sz="2500"/>
              <a:t>Example of Neural Network with Children’s Books and Media</a:t>
            </a:r>
          </a:p>
        </p:txBody>
      </p:sp>
      <p:sp>
        <p:nvSpPr>
          <p:cNvPr id="3" name="Content Placeholder 2">
            <a:extLst>
              <a:ext uri="{FF2B5EF4-FFF2-40B4-BE49-F238E27FC236}">
                <a16:creationId xmlns:a16="http://schemas.microsoft.com/office/drawing/2014/main" id="{110A3760-6682-4729-2BEF-077C37F2C0BD}"/>
              </a:ext>
            </a:extLst>
          </p:cNvPr>
          <p:cNvSpPr>
            <a:spLocks noGrp="1"/>
          </p:cNvSpPr>
          <p:nvPr>
            <p:ph idx="1"/>
          </p:nvPr>
        </p:nvSpPr>
        <p:spPr>
          <a:xfrm>
            <a:off x="1077364" y="2427316"/>
            <a:ext cx="4140096" cy="3513514"/>
          </a:xfrm>
        </p:spPr>
        <p:txBody>
          <a:bodyPr>
            <a:normAutofit/>
          </a:bodyPr>
          <a:lstStyle/>
          <a:p>
            <a:pPr>
              <a:lnSpc>
                <a:spcPct val="110000"/>
              </a:lnSpc>
            </a:pPr>
            <a:r>
              <a:rPr lang="en-US" sz="1100"/>
              <a:t>Typically, when kids first see a show, they will take interest in it</a:t>
            </a:r>
          </a:p>
          <a:p>
            <a:pPr>
              <a:lnSpc>
                <a:spcPct val="110000"/>
              </a:lnSpc>
            </a:pPr>
            <a:r>
              <a:rPr lang="en-US" sz="1100"/>
              <a:t>After a while, they will begin to find patterns in the show and begin to recognize the show based on the first couple seconds of hearing the theme song</a:t>
            </a:r>
          </a:p>
          <a:p>
            <a:pPr>
              <a:lnSpc>
                <a:spcPct val="110000"/>
              </a:lnSpc>
            </a:pPr>
            <a:r>
              <a:rPr lang="en-US" sz="1100"/>
              <a:t>This would be the first few layers in a network making small generalizations</a:t>
            </a:r>
          </a:p>
          <a:p>
            <a:pPr>
              <a:lnSpc>
                <a:spcPct val="110000"/>
              </a:lnSpc>
            </a:pPr>
            <a:r>
              <a:rPr lang="en-US" sz="1100"/>
              <a:t>Not too long after, they could begin to recite entire episodes given enough “training” and repetition of watching the show and learning the cadences of it </a:t>
            </a:r>
          </a:p>
          <a:p>
            <a:pPr>
              <a:lnSpc>
                <a:spcPct val="110000"/>
              </a:lnSpc>
            </a:pPr>
            <a:r>
              <a:rPr lang="en-US" sz="1100"/>
              <a:t>This would be the deep layers of the network making more complex generalizations</a:t>
            </a:r>
          </a:p>
        </p:txBody>
      </p:sp>
      <p:sp>
        <p:nvSpPr>
          <p:cNvPr id="13339" name="Freeform: Shape 1333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41" name="Freeform: Shape 1334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Bluey: What Makes a Good Children's Show? – Chatty Matters">
            <a:extLst>
              <a:ext uri="{FF2B5EF4-FFF2-40B4-BE49-F238E27FC236}">
                <a16:creationId xmlns:a16="http://schemas.microsoft.com/office/drawing/2014/main" id="{102F83E8-09E5-C392-D988-007B6208E1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7257" y="818802"/>
            <a:ext cx="4447275" cy="522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In neural networks a loss function quantifies how well the network’s predictions match the actual target values during training</a:t>
            </a:r>
          </a:p>
          <a:p>
            <a:r>
              <a:rPr lang="en-US" dirty="0"/>
              <a:t>Its purpose to to evaluate the performance of the Neural Network and measure how far off the network’s predictions are from the actual target values</a:t>
            </a:r>
          </a:p>
          <a:p>
            <a:r>
              <a:rPr lang="en-US" dirty="0"/>
              <a:t>MSE (Mean Squared Error measures the average squared difference between prediction values and actual values in regression tasks such as this</a:t>
            </a:r>
          </a:p>
          <a:p>
            <a:r>
              <a:rPr lang="en-US" dirty="0"/>
              <a:t>MSE serves to help the loss function evaluate the Neural Network</a:t>
            </a:r>
          </a:p>
          <a:p>
            <a:endParaRPr lang="en-US" dirty="0"/>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r>
              <a:rPr lang="en-US" dirty="0"/>
              <a:t>Backpropagation enables neural networks to learn from data by adjusting their weights and biases bases on the error calculated during the forward propagation process</a:t>
            </a:r>
          </a:p>
          <a:p>
            <a:r>
              <a:rPr lang="en-US" dirty="0"/>
              <a:t>This does the inverse of the forward propagation!</a:t>
            </a:r>
          </a:p>
          <a:p>
            <a:r>
              <a:rPr lang="en-US" dirty="0"/>
              <a:t>Its purpose is to optimize the parameters (weights and biases) so that the network can learn to make accurate predictions or classifications based on the input data</a:t>
            </a:r>
          </a:p>
          <a:p>
            <a:r>
              <a:rPr lang="en-US" dirty="0"/>
              <a:t>This is unlike forward propagation!</a:t>
            </a:r>
          </a:p>
          <a:p>
            <a:r>
              <a:rPr lang="en-US" dirty="0"/>
              <a:t>The purpose of forward propagation is to compute the predictions/outputs from the input data, and It passes through the network’s layers</a:t>
            </a:r>
          </a:p>
        </p:txBody>
      </p:sp>
    </p:spTree>
    <p:extLst>
      <p:ext uri="{BB962C8B-B14F-4D97-AF65-F5344CB8AC3E}">
        <p14:creationId xmlns:p14="http://schemas.microsoft.com/office/powerpoint/2010/main" val="233595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7934-9E59-F301-DA6C-27314764A681}"/>
              </a:ext>
            </a:extLst>
          </p:cNvPr>
          <p:cNvSpPr>
            <a:spLocks noGrp="1"/>
          </p:cNvSpPr>
          <p:nvPr>
            <p:ph type="title"/>
          </p:nvPr>
        </p:nvSpPr>
        <p:spPr/>
        <p:txBody>
          <a:bodyPr/>
          <a:lstStyle/>
          <a:p>
            <a:r>
              <a:rPr lang="en-US" dirty="0"/>
              <a:t>What is Batch Size and Minibatch? </a:t>
            </a:r>
          </a:p>
        </p:txBody>
      </p:sp>
      <p:sp>
        <p:nvSpPr>
          <p:cNvPr id="3" name="Content Placeholder 2">
            <a:extLst>
              <a:ext uri="{FF2B5EF4-FFF2-40B4-BE49-F238E27FC236}">
                <a16:creationId xmlns:a16="http://schemas.microsoft.com/office/drawing/2014/main" id="{16F61EEE-93B8-E25A-776C-906214A4E682}"/>
              </a:ext>
            </a:extLst>
          </p:cNvPr>
          <p:cNvSpPr>
            <a:spLocks noGrp="1"/>
          </p:cNvSpPr>
          <p:nvPr>
            <p:ph idx="1"/>
          </p:nvPr>
        </p:nvSpPr>
        <p:spPr/>
        <p:txBody>
          <a:bodyPr/>
          <a:lstStyle/>
          <a:p>
            <a:r>
              <a:rPr lang="en-US" dirty="0"/>
              <a:t>Batch size refers to the number of training examples utilized in one forward and backward pass. </a:t>
            </a:r>
          </a:p>
          <a:p>
            <a:pPr lvl="1"/>
            <a:r>
              <a:rPr lang="en-US" dirty="0"/>
              <a:t>The choice of batch size is a crucial hyperparameter in the training of neural networks and can significantly impact the performance and convergence of the model</a:t>
            </a:r>
          </a:p>
          <a:p>
            <a:r>
              <a:rPr lang="en-US" dirty="0"/>
              <a:t>A mini-batch is a subset of the training data used to compute the gradient and update the model's parameters in one iteration. </a:t>
            </a:r>
          </a:p>
          <a:p>
            <a:pPr lvl="1"/>
            <a:r>
              <a:rPr lang="en-US" dirty="0"/>
              <a:t>Mini-batches allow for efficient training by leveraging the parallelism of modern hardware (such as GPUs) and improving the convergence rate of the learning algorithm</a:t>
            </a:r>
          </a:p>
        </p:txBody>
      </p:sp>
    </p:spTree>
    <p:extLst>
      <p:ext uri="{BB962C8B-B14F-4D97-AF65-F5344CB8AC3E}">
        <p14:creationId xmlns:p14="http://schemas.microsoft.com/office/powerpoint/2010/main" val="4185345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D58E-D829-23DB-C706-A358C7315DE6}"/>
              </a:ext>
            </a:extLst>
          </p:cNvPr>
          <p:cNvSpPr>
            <a:spLocks noGrp="1"/>
          </p:cNvSpPr>
          <p:nvPr>
            <p:ph type="title"/>
          </p:nvPr>
        </p:nvSpPr>
        <p:spPr/>
        <p:txBody>
          <a:bodyPr/>
          <a:lstStyle/>
          <a:p>
            <a:r>
              <a:rPr lang="en-US" dirty="0"/>
              <a:t>Importance of Batch Size and Mini-Batch…</a:t>
            </a:r>
          </a:p>
        </p:txBody>
      </p:sp>
      <p:sp>
        <p:nvSpPr>
          <p:cNvPr id="3" name="Content Placeholder 2">
            <a:extLst>
              <a:ext uri="{FF2B5EF4-FFF2-40B4-BE49-F238E27FC236}">
                <a16:creationId xmlns:a16="http://schemas.microsoft.com/office/drawing/2014/main" id="{DB828F3C-F17C-2389-4387-DE93F346673B}"/>
              </a:ext>
            </a:extLst>
          </p:cNvPr>
          <p:cNvSpPr>
            <a:spLocks noGrp="1"/>
          </p:cNvSpPr>
          <p:nvPr>
            <p:ph idx="1"/>
          </p:nvPr>
        </p:nvSpPr>
        <p:spPr/>
        <p:txBody>
          <a:bodyPr>
            <a:normAutofit lnSpcReduction="10000"/>
          </a:bodyPr>
          <a:lstStyle/>
          <a:p>
            <a:r>
              <a:rPr lang="en-US" dirty="0"/>
              <a:t>Using mini-batches helps in efficiently utilizing computational resources. </a:t>
            </a:r>
          </a:p>
          <a:p>
            <a:r>
              <a:rPr lang="en-US" dirty="0"/>
              <a:t>By processing multiple examples simultaneously, the training can take advantage of hardware accelerations</a:t>
            </a:r>
          </a:p>
          <a:p>
            <a:r>
              <a:rPr lang="en-US" dirty="0"/>
              <a:t>Mini-batches provide a good trade-off between the noise and the stability of Batch Gradient Descent. They ensure that the updates are not too noisy, which can help in achieving faster convergence</a:t>
            </a:r>
          </a:p>
          <a:p>
            <a:r>
              <a:rPr lang="en-US" dirty="0"/>
              <a:t>The noise introduced by mini-batches can help in preventing overfitting, as the model does not get too accustomed to the training data. </a:t>
            </a:r>
          </a:p>
          <a:p>
            <a:r>
              <a:rPr lang="en-US" dirty="0"/>
              <a:t>This can improve the generalization capabilities of the model</a:t>
            </a:r>
          </a:p>
        </p:txBody>
      </p:sp>
    </p:spTree>
    <p:extLst>
      <p:ext uri="{BB962C8B-B14F-4D97-AF65-F5344CB8AC3E}">
        <p14:creationId xmlns:p14="http://schemas.microsoft.com/office/powerpoint/2010/main" val="15418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5D08-1130-3BD7-EADE-083C4E2F2E56}"/>
              </a:ext>
            </a:extLst>
          </p:cNvPr>
          <p:cNvSpPr>
            <a:spLocks noGrp="1"/>
          </p:cNvSpPr>
          <p:nvPr>
            <p:ph type="title"/>
          </p:nvPr>
        </p:nvSpPr>
        <p:spPr/>
        <p:txBody>
          <a:bodyPr/>
          <a:lstStyle/>
          <a:p>
            <a:r>
              <a:rPr lang="en-US" dirty="0"/>
              <a:t>Overview of Double Deep Q-Learning</a:t>
            </a:r>
          </a:p>
        </p:txBody>
      </p:sp>
      <p:sp>
        <p:nvSpPr>
          <p:cNvPr id="3" name="Content Placeholder 2">
            <a:extLst>
              <a:ext uri="{FF2B5EF4-FFF2-40B4-BE49-F238E27FC236}">
                <a16:creationId xmlns:a16="http://schemas.microsoft.com/office/drawing/2014/main" id="{F91F4174-6ED2-6FCE-7792-6792CBDADCFB}"/>
              </a:ext>
            </a:extLst>
          </p:cNvPr>
          <p:cNvSpPr>
            <a:spLocks noGrp="1"/>
          </p:cNvSpPr>
          <p:nvPr>
            <p:ph idx="1"/>
          </p:nvPr>
        </p:nvSpPr>
        <p:spPr/>
        <p:txBody>
          <a:bodyPr/>
          <a:lstStyle/>
          <a:p>
            <a:r>
              <a:rPr lang="en-US" dirty="0"/>
              <a:t>Double deep Q-Learning was proposed as a solution to overestimation bias in Q-Learning. </a:t>
            </a:r>
          </a:p>
          <a:p>
            <a:r>
              <a:rPr lang="en-US" dirty="0"/>
              <a:t>The concept involves decoupling the action selection from the action evaluation</a:t>
            </a:r>
          </a:p>
          <a:p>
            <a:r>
              <a:rPr lang="en-US" dirty="0"/>
              <a:t>2010 – Double Q-Learning was theorized in the paper "Double Q-learning" by </a:t>
            </a:r>
            <a:r>
              <a:rPr lang="en-US" dirty="0" err="1"/>
              <a:t>Hado</a:t>
            </a:r>
            <a:r>
              <a:rPr lang="en-US" dirty="0"/>
              <a:t> van Hasselt (2010)</a:t>
            </a:r>
          </a:p>
          <a:p>
            <a:r>
              <a:rPr lang="en-US" dirty="0"/>
              <a:t>2016 – The paper "Deep Reinforcement Learning with Double Q-learning" by </a:t>
            </a:r>
            <a:r>
              <a:rPr lang="en-US" dirty="0" err="1"/>
              <a:t>Hado</a:t>
            </a:r>
            <a:r>
              <a:rPr lang="en-US" dirty="0"/>
              <a:t> van Hasselt, Arthur </a:t>
            </a:r>
            <a:r>
              <a:rPr lang="en-US" dirty="0" err="1"/>
              <a:t>Guez</a:t>
            </a:r>
            <a:r>
              <a:rPr lang="en-US" dirty="0"/>
              <a:t>, and David Silver  formally introduced Double Q-Learning Concepts </a:t>
            </a:r>
          </a:p>
          <a:p>
            <a:endParaRPr lang="en-US" dirty="0"/>
          </a:p>
        </p:txBody>
      </p:sp>
    </p:spTree>
    <p:extLst>
      <p:ext uri="{BB962C8B-B14F-4D97-AF65-F5344CB8AC3E}">
        <p14:creationId xmlns:p14="http://schemas.microsoft.com/office/powerpoint/2010/main" val="1829272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CBFB-85C9-B52A-E3A5-B4BD65694FEB}"/>
              </a:ext>
            </a:extLst>
          </p:cNvPr>
          <p:cNvSpPr>
            <a:spLocks noGrp="1"/>
          </p:cNvSpPr>
          <p:nvPr>
            <p:ph type="title"/>
          </p:nvPr>
        </p:nvSpPr>
        <p:spPr/>
        <p:txBody>
          <a:bodyPr/>
          <a:lstStyle/>
          <a:p>
            <a:r>
              <a:rPr lang="en-US" dirty="0"/>
              <a:t>What are DDQNs? What is the Architecture?</a:t>
            </a:r>
          </a:p>
        </p:txBody>
      </p:sp>
      <p:sp>
        <p:nvSpPr>
          <p:cNvPr id="3" name="Content Placeholder 2">
            <a:extLst>
              <a:ext uri="{FF2B5EF4-FFF2-40B4-BE49-F238E27FC236}">
                <a16:creationId xmlns:a16="http://schemas.microsoft.com/office/drawing/2014/main" id="{E180C3D5-A8D9-3BAF-0BE6-72A5AEAC7311}"/>
              </a:ext>
            </a:extLst>
          </p:cNvPr>
          <p:cNvSpPr>
            <a:spLocks noGrp="1"/>
          </p:cNvSpPr>
          <p:nvPr>
            <p:ph idx="1"/>
          </p:nvPr>
        </p:nvSpPr>
        <p:spPr/>
        <p:txBody>
          <a:bodyPr/>
          <a:lstStyle/>
          <a:p>
            <a:r>
              <a:rPr lang="en-US" dirty="0"/>
              <a:t>DDQNs are an enhancement of DQNs designed to reduce the overestimation bias by separating the action selection from the action evaluation.</a:t>
            </a:r>
          </a:p>
          <a:p>
            <a:r>
              <a:rPr lang="en-US" dirty="0"/>
              <a:t>Architecture:</a:t>
            </a:r>
          </a:p>
          <a:p>
            <a:pPr lvl="1"/>
            <a:r>
              <a:rPr lang="en-US" dirty="0"/>
              <a:t>Primary Q-Network: Used to select the action that maximizes the Q-value.</a:t>
            </a:r>
          </a:p>
          <a:p>
            <a:pPr lvl="1"/>
            <a:r>
              <a:rPr lang="en-US" dirty="0"/>
              <a:t>Target Q-Network: Used to evaluate the Q-value of the selected action.</a:t>
            </a:r>
          </a:p>
        </p:txBody>
      </p:sp>
    </p:spTree>
    <p:extLst>
      <p:ext uri="{BB962C8B-B14F-4D97-AF65-F5344CB8AC3E}">
        <p14:creationId xmlns:p14="http://schemas.microsoft.com/office/powerpoint/2010/main" val="2075850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FAF-6A0C-CD2E-7FA1-70DB70CD81A8}"/>
              </a:ext>
            </a:extLst>
          </p:cNvPr>
          <p:cNvSpPr>
            <a:spLocks noGrp="1"/>
          </p:cNvSpPr>
          <p:nvPr>
            <p:ph type="title"/>
          </p:nvPr>
        </p:nvSpPr>
        <p:spPr/>
        <p:txBody>
          <a:bodyPr/>
          <a:lstStyle/>
          <a:p>
            <a:r>
              <a:rPr lang="en-US" dirty="0"/>
              <a:t>How do DDQNs work?</a:t>
            </a:r>
          </a:p>
        </p:txBody>
      </p:sp>
      <p:sp>
        <p:nvSpPr>
          <p:cNvPr id="3" name="Content Placeholder 2">
            <a:extLst>
              <a:ext uri="{FF2B5EF4-FFF2-40B4-BE49-F238E27FC236}">
                <a16:creationId xmlns:a16="http://schemas.microsoft.com/office/drawing/2014/main" id="{F92DCEA0-D7E5-7F34-6D01-B3D1862E8FC1}"/>
              </a:ext>
            </a:extLst>
          </p:cNvPr>
          <p:cNvSpPr>
            <a:spLocks noGrp="1"/>
          </p:cNvSpPr>
          <p:nvPr>
            <p:ph idx="1"/>
          </p:nvPr>
        </p:nvSpPr>
        <p:spPr/>
        <p:txBody>
          <a:bodyPr/>
          <a:lstStyle/>
          <a:p>
            <a:r>
              <a:rPr lang="en-US" dirty="0"/>
              <a:t>Action Selection: </a:t>
            </a:r>
          </a:p>
          <a:p>
            <a:pPr lvl="1"/>
            <a:r>
              <a:rPr lang="en-US" dirty="0"/>
              <a:t>Given a state s​, the primary network QQQ selects the action a​ that maximizes the Q-value.</a:t>
            </a:r>
          </a:p>
          <a:p>
            <a:r>
              <a:rPr lang="en-US" dirty="0"/>
              <a:t>Action Evaluation: </a:t>
            </a:r>
          </a:p>
          <a:p>
            <a:pPr lvl="1"/>
            <a:r>
              <a:rPr lang="en-US" dirty="0"/>
              <a:t>The target network Q′ is used to evaluate the Q-value of the selected action.</a:t>
            </a:r>
          </a:p>
        </p:txBody>
      </p:sp>
    </p:spTree>
    <p:extLst>
      <p:ext uri="{BB962C8B-B14F-4D97-AF65-F5344CB8AC3E}">
        <p14:creationId xmlns:p14="http://schemas.microsoft.com/office/powerpoint/2010/main" val="395800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13326</TotalTime>
  <Words>7345</Words>
  <Application>Microsoft Macintosh PowerPoint</Application>
  <PresentationFormat>Widescreen</PresentationFormat>
  <Paragraphs>686</Paragraphs>
  <Slides>127</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127</vt:i4>
      </vt:variant>
    </vt:vector>
  </HeadingPairs>
  <TitlesOfParts>
    <vt:vector size="134"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Early Foundations of Deep Learning</vt:lpstr>
      <vt:lpstr>What are Neural Networks?</vt:lpstr>
      <vt:lpstr>Similarities Between Biological and Artificial Neurons</vt:lpstr>
      <vt:lpstr>Neural Networks as Universal Function Approximators</vt:lpstr>
      <vt:lpstr>What is Deep Learning?</vt:lpstr>
      <vt:lpstr>Architecture of Deep Learning</vt:lpstr>
      <vt:lpstr>What are Deep Networks?</vt:lpstr>
      <vt:lpstr>Hierarchical Feature Representation </vt:lpstr>
      <vt:lpstr>Non-linear Activation Functions</vt:lpstr>
      <vt:lpstr>Forward Propagation Overview and Architecture</vt:lpstr>
      <vt:lpstr>Forward Propagation (Hidden Layers)</vt:lpstr>
      <vt:lpstr>Output Layer (Forward Propagation)</vt:lpstr>
      <vt:lpstr>Example of Neural Network with Children’s Books and Media</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What is Batch Size and Minibatch? </vt:lpstr>
      <vt:lpstr>Importance of Batch Size and Mini-Batch…</vt:lpstr>
      <vt:lpstr>Applications of DQNs</vt:lpstr>
      <vt:lpstr>Drawbacks of DQNs</vt:lpstr>
      <vt:lpstr>Summary of DQNs</vt:lpstr>
      <vt:lpstr>Overview of Double Deep Q-Learning</vt:lpstr>
      <vt:lpstr>What are DDQNs? What is the Architecture?</vt:lpstr>
      <vt:lpstr>How do DDQNs work?</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Transfer Learning</vt:lpstr>
      <vt:lpstr>Deep Q-Learning from Demonstrations (DQfD)</vt:lpstr>
      <vt:lpstr>Key Concepts for DQfDs</vt:lpstr>
      <vt:lpstr>History of DQfDs</vt:lpstr>
      <vt:lpstr>DQfD Components</vt:lpstr>
      <vt:lpstr>DQfD Algorithm</vt:lpstr>
      <vt:lpstr>Transfer Learning and DQfDs…</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101</cp:revision>
  <dcterms:created xsi:type="dcterms:W3CDTF">2024-07-01T21:51:20Z</dcterms:created>
  <dcterms:modified xsi:type="dcterms:W3CDTF">2024-07-11T12:59:31Z</dcterms:modified>
</cp:coreProperties>
</file>